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50"/>
  </p:normalViewPr>
  <p:slideViewPr>
    <p:cSldViewPr snapToGrid="0" snapToObjects="1">
      <p:cViewPr varScale="1">
        <p:scale>
          <a:sx n="90" d="100"/>
          <a:sy n="90" d="100"/>
        </p:scale>
        <p:origin x="23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28T12:42:37.390"/>
    </inkml:context>
    <inkml:brush xml:id="br0">
      <inkml:brushProperty name="width" value="0.05" units="cm"/>
      <inkml:brushProperty name="height" value="0.05" units="cm"/>
      <inkml:brushProperty name="color" value="#B6B9A4"/>
    </inkml:brush>
  </inkml:definitions>
  <inkml:trace contextRef="#ctx0" brushRef="#br0">100 1 24575,'0'39'0,"0"-9"0,-7 31 0,0-23 0,-2 10 0,4-20 0,1 13 0,-2-12 0,1 14 0,-8 5 0,11-22 0,-5 19 0,3-29 0,3 6 0,-3-5 0,4 4 0,0-1 0,0 6 0,0 13 0,-5-9 0,4 18 0,-4-20 0,5 5 0,0-6 0,0-4 0,0 9 0,0-20 0,0 12 0,-4-9 0,-1-1 0,0 10 0,9-12 0,-2 13 0,6-11 0,-8 0 0,0 3 0,5 4 0,-4-1 0,4 13 0,-5-17 0,0 9 0,5-4 0,-3-1 0,3 13 0,-5-13 0,0 5 0,0 1 0,0-10 0,0 4 0,0-7 0,0-3 0,0 4 0,0-5 0,0 0 0,0 4 0,0-3 0,0 3 0,0-4 0,0 4 0,0 1 0,0 0 0,0 0 0,0-1 0,0-3 0,0 7 0,0-3 0,0 4 0,0 0 0,0 0 0,0-4 0,0 4 0,0-8 0,0 3 0,0-8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28T12:42:38.364"/>
    </inkml:context>
    <inkml:brush xml:id="br0">
      <inkml:brushProperty name="width" value="0.05" units="cm"/>
      <inkml:brushProperty name="height" value="0.05" units="cm"/>
      <inkml:brushProperty name="color" value="#B6B9A4"/>
    </inkml:brush>
  </inkml:definitions>
  <inkml:trace contextRef="#ctx0" brushRef="#br0">10 37 24575,'-5'-10'0,"0"-7"0,8 14 0,-1-4 0,16 20 0,-8 1 0,7 5 0,-7-1 0,3-4 0,4 11 0,-6-13 0,7 21 0,-8-21 0,0 8 0,3-7 0,-3 1 0,3 0 0,-4 0 0,0-1 0,1 1 0,-1 0 0,0-1 0,0-8 0,4-9 0,1-2 0,18-25 0,-11 14 0,18-17 0,-17 8 0,4 8 0,2-9 0,-12 12 0,0-1 0,-8 3 0,-3 4 0,5 0 0,-1 0 0,-4 4 0,-1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28T12:42:47.385"/>
    </inkml:context>
    <inkml:brush xml:id="br0">
      <inkml:brushProperty name="width" value="0.3" units="cm"/>
      <inkml:brushProperty name="height" value="0.6" units="cm"/>
      <inkml:brushProperty name="color" value="#B6B9A4"/>
      <inkml:brushProperty name="tip" value="rectangle"/>
      <inkml:brushProperty name="rasterOp" value="maskPen"/>
    </inkml:brush>
  </inkml:definitions>
  <inkml:trace contextRef="#ctx0" brushRef="#br0">1 2111 16383,'69'-16'0,"0"7"0,-5-6 0,1 6 0,13 0 0,-23 1 0,0 1 0,12 1 0,21-4 0,-60 6 0,6 4 0,1-5 0,13 4 0,17-4 0,2-2 0,-2 5 0,-17-5 0,-13 1 0,-1 5 0,-10-8 0,7 8 0,-15-3 0,10 4 0,-1 0 0,3 0 0,-1 0 0,6 0 0,-6 5 0,1-4 0,18 4 0,-2-5 0,7 0 0,10 0 0,-23 0 0,37 0 0,-34 0 0,20 0 0,-26 6 0,0-5 0,-1 4 0,1-5 0,0 0 0,-1 0 0,-10 0 0,7 0 0,-7 0 0,10 0 0,1 0 0,-8 0 0,6 0 0,-5 0 0,-1 0 0,-6 0 0,4 0 0,-9 4 0,17-3 0,-13 3 0,13-4 0,-6 0 0,21 0 0,-17 0 0,15 0 0,-26 0 0,12 0 0,-4 0 0,6 0 0,-6 0 0,5 0 0,9 0 0,-10 0 0,29 0 0,-30 0 0,9 0 0,-7 0 0,-5 0 0,6 0 0,1 0 0,13 0 0,-10 0 0,10 0 0,-13 0 0,26 0 0,-7 0 0,4 0 0,1 0 0,-28 0 0,30 0 0,34 0 0,-19-7 0,12 5 0,-29-5 0,-15 7 0,0 0 0,2 0 0,-5 0 0,-10 0 0,41 0 0,-25 0 0,31 0 0,0 0 0,-23 0 0,6 0 0,-34 0 0,-5 0 0,-9 0 0,11 0 0,-11 0 0,16 0 0,-8 0 0,-5 0 0,5 0 0,-8 0 0,1 0 0,4 0 0,0 0 0,-4 0 0,3-8 0,-7-6 0,0-1 0,-6-6 0,-4 10 0,0-10 0,0 6 0,0-3 0,0 1 0,0-5 0,0 6 0,0-4 0,0 7 0,0-1 0,0-4 0,0 0 0,0 3 0,0-2 0,0 3 0,0-4 0,0 0 0,0 4 0,0-3 0,0-18 0,0 12 0,0-24 0,0 32 0,0-10 0,0 4 0,0 5 0,0-9 0,0 15 0,0-7 0,0-1 0,0 3 0,0-7 0,0 8 0,0 0 0,0-7 0,0 10 0,0-14 0,0 10 0,0-3 0,0 0 0,0 0 0,0-1 0,0 1 0,0 1 0,0 3 0,0-12 0,0 6 0,0-5 0,0-1 0,0-1 0,0 0 0,0 5 0,0 5 0,0 7 0,0-15 0,0 9 0,0-11 0,0 9 0,5-7 0,-4 9 0,4-9 0,-5 4 0,0-7 0,0-6 0,0 10 0,0 0 0,0 10 0,0 0 0,4-7 0,-3 5 0,3-6 0,-4-3 0,0 9 0,0-17 0,0 21 0,0-9 0,0 8 0,4-1 0,-3-4 0,3 4 0,-4-8 0,0 7 0,0-7 0,0-3 0,0-3 0,4 5 0,-3 3 0,3 10 0,0-11 0,-3 9 0,3-13 0,-4 15 0,4-7 0,-3 3 0,3-4 0,-4-1 0,0 5 0,0-3 0,0 3 0,0-4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28T12:42:58.209"/>
    </inkml:context>
    <inkml:brush xml:id="br0">
      <inkml:brushProperty name="width" value="0.3" units="cm"/>
      <inkml:brushProperty name="height" value="0.6" units="cm"/>
      <inkml:brushProperty name="color" value="#B6B9A4"/>
      <inkml:brushProperty name="tip" value="rectangle"/>
      <inkml:brushProperty name="rasterOp" value="maskPen"/>
    </inkml:brush>
  </inkml:definitions>
  <inkml:trace contextRef="#ctx0" brushRef="#br0">5584 1794 16383,'2'-62'0,"0"1"0,-4-23 0,10-2 0,-8 38 0,8-43 0,-6 10 0,12 13 0,-6-6 0,-1 9 0,9-16 0,-14 0 0,2 29 0,0 0 0,-4-33 0,0-9 0,26 11 0,-20 38 0,19 1 0,-25 26 0,0 0 0,0 0 0,0 0 0,0-1 0,0-6 0,0 5 0,0-13 0,0 6 0,0-8 0,5 0 0,-3 8 0,-1 2 0,-2 10 0,-3 2 0,-16 8 0,-13 1 0,-23 11 0,5-5 0,-10 13 0,-4-5 0,11 4 0,-8-4 0,14-5 0,10 0 0,-23-4 0,23 5 0,-36-6 0,6 0 0,-13 0 0,-10 0 0,-4 0 0,42 0 0,-5 0 0,-23 0 0,-3 0 0,11 0 0,-1 0 0,-11 0 0,2 0 0,17 0 0,7 0 0,-22 0 0,20 0 0,33 0 0,-4 0 0,4 0 0,-20 0 0,-16 0 0,-4 0 0,-10 0 0,0 0 0,-16 0 0,23 0 0,-17 0 0,36 0 0,9 0 0,4 0 0,13 5 0,6-4 0,-26 4 0,2-5 0,-20 0 0,13 0 0,-3 0 0,-2 0 0,-2 0 0,-12 0 0,-2 0 0,3 0 0,1 0 0,-2 0 0,2 0 0,4 0 0,0 0 0,-11 1 0,-1-2 0,4-2 0,1-1 0,6 3 0,2 0 0,-1-3 0,5 1 0,-23 3 0,18 0 0,-11 0 0,21 0 0,-3 0 0,10 0 0,27 0 0,-1 0 0,8 0 0,0 0 0,-70 10 0,27-8 0,-13 3 0,-1 0 0,-1-5 0,18 0 0,1 0 0,-16 0 0,11 0 0,22 0 0,18 4 0,7-3 0,-15 3 0,13-4 0,-9 0 0,4 0 0,-32 0 0,-29 0 0,-20 0 0,17 0 0,27 0 0,33 0 0,20-8 0,19-14 0,-1 9 0,12-11 0,-19 19 0,3 0 0,8 0 0,-4 5 0,29 0 0,-15 0 0,44 0 0,-8 0 0,-15 0 0,4 0 0,5 0 0,3 0 0,11 0 0,4 0 0,6 0 0,2 0 0,-2 0 0,1 0 0,11 0 0,1 0 0,-10 0 0,-1 0 0,6 0 0,-1 0 0,-14 0 0,-2 0 0,1 0 0,-3 0 0,-17 0 0,1 0 0,22 0 0,1 0 0,-16 0 0,1 0 0,30 0 0,3 0 0,-11 0 0,-1 0 0,5 0 0,1 0 0,-1 1 0,-2-2 0,-10-3 0,-2-1 0,-6 4 0,-3-1 0,-12-6 0,-6-1 0,2 7 0,-19-5 0,-25 3 0,0-1 0,8-4 0,-2 4 0,7-3 0,4 2 0,1 1 0,8-6 0,13 10 0,3-4 0,0 0 0,-3 3 0,-21-3 0,6 5 0,-13 0 0,6 0 0,-12 0 0,10-5 0,0 4 0,3-4 0,6 5 0,8 0 0,-11 0 0,30 0 0,-30 0 0,11 0 0,-8 5 0,7-4 0,-2 4 0,10 0 0,1 0 0,4 2 0,25 9 0,-18-6 0,1 0 0,30 0 0,-48-3 0,4-7 0,-38 0 0,12 0 0,-5 0 0,17 0 0,-13 0 0,5 0 0,1 0 0,1 0 0,0 0 0,-1 0 0,-12 0 0,24 7 0,-12-5 0,7 5 0,-18-7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96C7D5-CEB9-4A4C-A903-C086E58F3E46}" type="datetimeFigureOut">
              <a:rPr kumimoji="1" lang="ko-Kore-KR" altLang="en-US" smtClean="0"/>
              <a:t>2021. 5. 28.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C72AC-F6E8-C44D-8D80-9CC22561E0E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7018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/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93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07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3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04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5/28/21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769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627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5/28/21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256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5/28/21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09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5/28/21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18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89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69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800" cap="none" spc="7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t>5/28/21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800" cap="none" spc="7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100" cap="none" spc="1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990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spc="1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7000"/>
        </a:lnSpc>
        <a:spcBef>
          <a:spcPts val="1000"/>
        </a:spcBef>
        <a:buFont typeface="Arial" panose="020B0604020202020204" pitchFamily="34" charset="0"/>
        <a:buChar char="•"/>
        <a:defRPr sz="1800" kern="1200" spc="7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7000"/>
        </a:lnSpc>
        <a:spcBef>
          <a:spcPts val="500"/>
        </a:spcBef>
        <a:buFont typeface="Arial" panose="020B0604020202020204" pitchFamily="34" charset="0"/>
        <a:buChar char="•"/>
        <a:defRPr sz="1600" kern="1200" spc="7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7000"/>
        </a:lnSpc>
        <a:spcBef>
          <a:spcPts val="500"/>
        </a:spcBef>
        <a:buFont typeface="Arial" panose="020B0604020202020204" pitchFamily="34" charset="0"/>
        <a:buChar char="•"/>
        <a:defRPr sz="1400" kern="1200" spc="7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7000"/>
        </a:lnSpc>
        <a:spcBef>
          <a:spcPts val="500"/>
        </a:spcBef>
        <a:buFont typeface="Arial" panose="020B0604020202020204" pitchFamily="34" charset="0"/>
        <a:buChar char="•"/>
        <a:defRPr sz="1200" kern="1200" spc="7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7000"/>
        </a:lnSpc>
        <a:spcBef>
          <a:spcPts val="500"/>
        </a:spcBef>
        <a:buFont typeface="Arial" panose="020B0604020202020204" pitchFamily="34" charset="0"/>
        <a:buChar char="•"/>
        <a:defRPr sz="1200" kern="1200" spc="7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CDAyoung/Webproject_01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mweb.me/theme" TargetMode="External"/><Relationship Id="rId2" Type="http://schemas.openxmlformats.org/officeDocument/2006/relationships/hyperlink" Target="https://m.lottecastle.co.kr/main/index.do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umu.kr/" TargetMode="External"/><Relationship Id="rId4" Type="http://schemas.openxmlformats.org/officeDocument/2006/relationships/hyperlink" Target="https://wsss.tistory.com/1350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2.xml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B8C8AF-E1FF-1640-B72F-8CAE3636988F}"/>
              </a:ext>
            </a:extLst>
          </p:cNvPr>
          <p:cNvSpPr txBox="1"/>
          <p:nvPr/>
        </p:nvSpPr>
        <p:spPr>
          <a:xfrm>
            <a:off x="989556" y="5661765"/>
            <a:ext cx="754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2</a:t>
            </a:r>
            <a:r>
              <a:rPr kumimoji="1" lang="en-US" altLang="ko-KR" dirty="0"/>
              <a:t>01913050</a:t>
            </a:r>
            <a:r>
              <a:rPr kumimoji="1" lang="ko-KR" altLang="en-US" dirty="0"/>
              <a:t> 박준영</a:t>
            </a:r>
            <a:endParaRPr kumimoji="1"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86C749-775E-9E44-A560-F1C2AF6794CB}"/>
              </a:ext>
            </a:extLst>
          </p:cNvPr>
          <p:cNvSpPr txBox="1"/>
          <p:nvPr/>
        </p:nvSpPr>
        <p:spPr>
          <a:xfrm>
            <a:off x="1002082" y="5235881"/>
            <a:ext cx="754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Git </a:t>
            </a:r>
            <a:r>
              <a:rPr kumimoji="1" lang="en-US" altLang="ko-KR" dirty="0">
                <a:hlinkClick r:id="rId2"/>
              </a:rPr>
              <a:t>: https://</a:t>
            </a:r>
            <a:r>
              <a:rPr kumimoji="1" lang="en-US" altLang="ko-KR" dirty="0" err="1">
                <a:hlinkClick r:id="rId2"/>
              </a:rPr>
              <a:t>github.com</a:t>
            </a:r>
            <a:r>
              <a:rPr kumimoji="1" lang="en-US" altLang="ko-KR" dirty="0">
                <a:hlinkClick r:id="rId2"/>
              </a:rPr>
              <a:t>/</a:t>
            </a:r>
            <a:r>
              <a:rPr kumimoji="1" lang="en-US" altLang="ko-KR" dirty="0" err="1">
                <a:hlinkClick r:id="rId2"/>
              </a:rPr>
              <a:t>UCDAyoung</a:t>
            </a:r>
            <a:r>
              <a:rPr kumimoji="1" lang="en-US" altLang="ko-KR" dirty="0">
                <a:hlinkClick r:id="rId2"/>
              </a:rPr>
              <a:t>/Webproject_01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A9D18-BB01-824A-938C-0B1497340A8B}"/>
              </a:ext>
            </a:extLst>
          </p:cNvPr>
          <p:cNvSpPr txBox="1"/>
          <p:nvPr/>
        </p:nvSpPr>
        <p:spPr>
          <a:xfrm>
            <a:off x="2455101" y="1089764"/>
            <a:ext cx="71273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dirty="0"/>
              <a:t>Web</a:t>
            </a:r>
            <a:r>
              <a:rPr kumimoji="1" lang="ko-KR" altLang="en-US" sz="4400" dirty="0"/>
              <a:t> </a:t>
            </a:r>
            <a:r>
              <a:rPr kumimoji="1" lang="en-US" altLang="ko-KR" sz="4400" dirty="0"/>
              <a:t>Programming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0CC08D-6901-F343-AE6C-D620AE636865}"/>
              </a:ext>
            </a:extLst>
          </p:cNvPr>
          <p:cNvSpPr txBox="1"/>
          <p:nvPr/>
        </p:nvSpPr>
        <p:spPr>
          <a:xfrm>
            <a:off x="1002082" y="4814130"/>
            <a:ext cx="2755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1</a:t>
            </a:r>
            <a:r>
              <a:rPr kumimoji="1" lang="ko-KR" altLang="en-US" dirty="0"/>
              <a:t>학기 기말 </a:t>
            </a:r>
            <a:r>
              <a:rPr kumimoji="1" lang="ko-KR" altLang="en-US" dirty="0" err="1"/>
              <a:t>웹프로젝트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22277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침대, 실내, 창문이(가) 표시된 사진&#10;&#10;자동 생성된 설명">
            <a:extLst>
              <a:ext uri="{FF2B5EF4-FFF2-40B4-BE49-F238E27FC236}">
                <a16:creationId xmlns:a16="http://schemas.microsoft.com/office/drawing/2014/main" id="{B1D7EDC2-9A18-4148-9757-DD7F462A9E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9763" b="11796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47620CD-D502-4347-94DA-926185E2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718" y="565846"/>
            <a:ext cx="5770281" cy="3617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100000"/>
              </a:lnSpc>
            </a:pPr>
            <a:r>
              <a:rPr kumimoji="1" lang="ko-KR" altLang="en-US" sz="5200" dirty="0">
                <a:solidFill>
                  <a:srgbClr val="FFFFFF"/>
                </a:solidFill>
              </a:rPr>
              <a:t>제작 목적</a:t>
            </a:r>
            <a:endParaRPr kumimoji="1" lang="en-US" altLang="en-US" sz="520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2DAC46-0AAF-8A48-A83D-FCF73867F6BB}"/>
              </a:ext>
            </a:extLst>
          </p:cNvPr>
          <p:cNvSpPr txBox="1"/>
          <p:nvPr/>
        </p:nvSpPr>
        <p:spPr>
          <a:xfrm>
            <a:off x="762001" y="818707"/>
            <a:ext cx="68048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식물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가드너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침실 공간 웹사이트 </a:t>
            </a:r>
            <a:br>
              <a:rPr kumimoji="1" lang="en-US" altLang="ko-KR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</a:b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	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같은 따뜻한 분위기의 웹사이트들을 선호함 </a:t>
            </a:r>
            <a:endParaRPr kumimoji="1" lang="ko-Kore-KR" altLang="en-US" sz="20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6222DC-BED7-DA40-8FE8-D0F363B7E856}"/>
              </a:ext>
            </a:extLst>
          </p:cNvPr>
          <p:cNvSpPr txBox="1"/>
          <p:nvPr/>
        </p:nvSpPr>
        <p:spPr>
          <a:xfrm>
            <a:off x="2365715" y="1526593"/>
            <a:ext cx="68048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약간의 </a:t>
            </a:r>
            <a:r>
              <a:rPr kumimoji="1" lang="ko-KR" altLang="en-US" sz="2000" dirty="0" err="1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반응형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웹 사이트 느낌 연출을 희망</a:t>
            </a:r>
            <a:endParaRPr kumimoji="1" lang="ko-Kore-KR" altLang="en-US" sz="20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42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12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29" name="Rectangle 20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그림 4" descr="침대, 실내, 창문이(가) 표시된 사진&#10;&#10;자동 생성된 설명">
            <a:extLst>
              <a:ext uri="{FF2B5EF4-FFF2-40B4-BE49-F238E27FC236}">
                <a16:creationId xmlns:a16="http://schemas.microsoft.com/office/drawing/2014/main" id="{B1D7EDC2-9A18-4148-9757-DD7F462A9E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9763" b="1179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0" name="Rectangle 22">
            <a:extLst>
              <a:ext uri="{FF2B5EF4-FFF2-40B4-BE49-F238E27FC236}">
                <a16:creationId xmlns:a16="http://schemas.microsoft.com/office/drawing/2014/main" id="{34FBEBF3-C941-4CB0-8AC2-3B50E1371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52153" y="-1181847"/>
            <a:ext cx="6858000" cy="9221694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47620CD-D502-4347-94DA-926185E2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718" y="565846"/>
            <a:ext cx="5770281" cy="3617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100000"/>
              </a:lnSpc>
            </a:pPr>
            <a:r>
              <a:rPr kumimoji="1" lang="en-US" altLang="ko-Kore-KR" sz="5200" dirty="0">
                <a:solidFill>
                  <a:srgbClr val="FFFFFF"/>
                </a:solidFill>
              </a:rPr>
              <a:t>Reference</a:t>
            </a:r>
            <a:endParaRPr kumimoji="1" lang="en-US" altLang="en-US"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533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건물, 실외, 사람이(가) 표시된 사진&#10;&#10;자동 생성된 설명">
            <a:extLst>
              <a:ext uri="{FF2B5EF4-FFF2-40B4-BE49-F238E27FC236}">
                <a16:creationId xmlns:a16="http://schemas.microsoft.com/office/drawing/2014/main" id="{905E4C4B-2688-E244-9D5A-1F5890913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2330" y="2217316"/>
            <a:ext cx="4509159" cy="3592513"/>
          </a:xfrm>
          <a:prstGeom prst="rect">
            <a:avLst/>
          </a:prstGeom>
        </p:spPr>
      </p:pic>
      <p:pic>
        <p:nvPicPr>
          <p:cNvPr id="7" name="그림 6" descr="텍스트, 건물이(가) 표시된 사진&#10;&#10;자동 생성된 설명">
            <a:extLst>
              <a:ext uri="{FF2B5EF4-FFF2-40B4-BE49-F238E27FC236}">
                <a16:creationId xmlns:a16="http://schemas.microsoft.com/office/drawing/2014/main" id="{C53E21A9-8BCE-8344-B5E1-64AF7F014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3" y="2892939"/>
            <a:ext cx="3454400" cy="3278888"/>
          </a:xfrm>
          <a:prstGeom prst="rect">
            <a:avLst/>
          </a:prstGeom>
        </p:spPr>
      </p:pic>
      <p:pic>
        <p:nvPicPr>
          <p:cNvPr id="5" name="그림 4" descr="침대, 실내, 창문이(가) 표시된 사진&#10;&#10;자동 생성된 설명">
            <a:extLst>
              <a:ext uri="{FF2B5EF4-FFF2-40B4-BE49-F238E27FC236}">
                <a16:creationId xmlns:a16="http://schemas.microsoft.com/office/drawing/2014/main" id="{6A56EC45-7B52-FC48-BF67-2602D99A8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8791" y="686173"/>
            <a:ext cx="3454400" cy="3327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587254-960A-BE42-A8D5-CB4FF68855F6}"/>
              </a:ext>
            </a:extLst>
          </p:cNvPr>
          <p:cNvSpPr txBox="1"/>
          <p:nvPr/>
        </p:nvSpPr>
        <p:spPr>
          <a:xfrm>
            <a:off x="6096000" y="800100"/>
            <a:ext cx="533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>
                <a:solidFill>
                  <a:schemeClr val="tx2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France </a:t>
            </a:r>
            <a:r>
              <a:rPr kumimoji="1" lang="ko-KR" altLang="en-US" sz="4000" dirty="0">
                <a:solidFill>
                  <a:schemeClr val="tx2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배경의 따스함</a:t>
            </a:r>
            <a:endParaRPr kumimoji="1" lang="ko-Kore-KR" altLang="en-US" sz="4000" dirty="0">
              <a:solidFill>
                <a:schemeClr val="tx2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9199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CEE0C1C-CBA3-1B40-8CAE-3D1538D0AEDF}"/>
              </a:ext>
            </a:extLst>
          </p:cNvPr>
          <p:cNvSpPr/>
          <p:nvPr/>
        </p:nvSpPr>
        <p:spPr>
          <a:xfrm>
            <a:off x="5708353" y="2767356"/>
            <a:ext cx="42380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ore-KR" altLang="en-US" dirty="0">
                <a:hlinkClick r:id="rId2"/>
              </a:rPr>
              <a:t>https://m.lottecastle.co.kr/main/index.do</a:t>
            </a:r>
            <a:endParaRPr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8C4CCA-F903-D04B-9D92-541ED20158C9}"/>
              </a:ext>
            </a:extLst>
          </p:cNvPr>
          <p:cNvSpPr txBox="1"/>
          <p:nvPr/>
        </p:nvSpPr>
        <p:spPr>
          <a:xfrm>
            <a:off x="1145109" y="2314575"/>
            <a:ext cx="622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롯데캐슬</a:t>
            </a:r>
            <a:r>
              <a:rPr kumimoji="1" lang="ko-KR" altLang="en-US" dirty="0"/>
              <a:t> 사이트 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웹어워드</a:t>
            </a:r>
            <a:r>
              <a:rPr kumimoji="1" lang="ko-KR" altLang="en-US" dirty="0"/>
              <a:t> 코리아 수상작 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참고</a:t>
            </a:r>
            <a:endParaRPr kumimoji="1" lang="ko-Kore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AC636F-BFD1-2445-8FB0-ECF2D066D790}"/>
              </a:ext>
            </a:extLst>
          </p:cNvPr>
          <p:cNvSpPr/>
          <p:nvPr/>
        </p:nvSpPr>
        <p:spPr>
          <a:xfrm>
            <a:off x="4702696" y="3530176"/>
            <a:ext cx="36533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ore-KR" altLang="en-US" dirty="0">
                <a:hlinkClick r:id="rId3"/>
              </a:rPr>
              <a:t>https://imweb.me/theme</a:t>
            </a:r>
            <a:endParaRPr lang="ko-Kore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415ABA2-E70D-FF41-A4C7-56D9B9351250}"/>
              </a:ext>
            </a:extLst>
          </p:cNvPr>
          <p:cNvSpPr/>
          <p:nvPr/>
        </p:nvSpPr>
        <p:spPr>
          <a:xfrm>
            <a:off x="1145108" y="3232215"/>
            <a:ext cx="39489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ore-KR" altLang="en-US" dirty="0"/>
              <a:t>아임웹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ko-KR" altLang="en-US" dirty="0" err="1"/>
              <a:t>웹제작</a:t>
            </a:r>
            <a:r>
              <a:rPr lang="ko-KR" altLang="en-US" dirty="0"/>
              <a:t> 사이트 </a:t>
            </a:r>
            <a:r>
              <a:rPr lang="en-US" altLang="ko-KR" dirty="0"/>
              <a:t>-</a:t>
            </a:r>
            <a:r>
              <a:rPr lang="ko-KR" altLang="en-US" dirty="0"/>
              <a:t> 참고</a:t>
            </a:r>
            <a:endParaRPr lang="ko-Kore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27A0B3-674A-9940-A2BC-FE52399D6742}"/>
              </a:ext>
            </a:extLst>
          </p:cNvPr>
          <p:cNvSpPr/>
          <p:nvPr/>
        </p:nvSpPr>
        <p:spPr>
          <a:xfrm>
            <a:off x="1145108" y="1489155"/>
            <a:ext cx="6425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/>
              <a:t>티스토리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transform</a:t>
            </a:r>
            <a:r>
              <a:rPr lang="ko-KR" altLang="en-US" dirty="0"/>
              <a:t>을 활용하여 문을 여는 느낌을 주고자 함</a:t>
            </a:r>
            <a:endParaRPr lang="ko-Kore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BAF9060-316F-804E-86F1-4BBBD70ED98A}"/>
              </a:ext>
            </a:extLst>
          </p:cNvPr>
          <p:cNvSpPr/>
          <p:nvPr/>
        </p:nvSpPr>
        <p:spPr>
          <a:xfrm>
            <a:off x="6811538" y="1850814"/>
            <a:ext cx="30889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ore-KR" altLang="en-US" dirty="0">
                <a:hlinkClick r:id="rId4"/>
              </a:rPr>
              <a:t>https://wsss.tistory.com/1350</a:t>
            </a:r>
            <a:endParaRPr lang="ko-Kore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DD9E73-2FFF-6B4F-84B1-CE3C40B6F383}"/>
              </a:ext>
            </a:extLst>
          </p:cNvPr>
          <p:cNvSpPr/>
          <p:nvPr/>
        </p:nvSpPr>
        <p:spPr>
          <a:xfrm>
            <a:off x="1145108" y="728663"/>
            <a:ext cx="28411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ore-KR" altLang="en-US" sz="3200" dirty="0"/>
              <a:t>참고</a:t>
            </a:r>
            <a:r>
              <a:rPr lang="ko-KR" altLang="en-US" sz="3200" dirty="0"/>
              <a:t> 사이트</a:t>
            </a:r>
            <a:endParaRPr lang="ko-Kore-KR" altLang="en-US" sz="32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17EAE41-1398-9F4B-80AC-9DFCA8709559}"/>
              </a:ext>
            </a:extLst>
          </p:cNvPr>
          <p:cNvSpPr/>
          <p:nvPr/>
        </p:nvSpPr>
        <p:spPr>
          <a:xfrm>
            <a:off x="1145108" y="4962682"/>
            <a:ext cx="5515250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2800" dirty="0"/>
              <a:t>희망 </a:t>
            </a:r>
            <a:r>
              <a:rPr kumimoji="1" lang="ko-KR" altLang="en-US" sz="2800" dirty="0" err="1"/>
              <a:t>타겟층</a:t>
            </a:r>
            <a:r>
              <a:rPr kumimoji="1" lang="ko-KR" altLang="en-US" sz="2800" dirty="0"/>
              <a:t> </a:t>
            </a:r>
            <a:endParaRPr kumimoji="1" lang="en-US" altLang="ko-KR" sz="2800" dirty="0"/>
          </a:p>
          <a:p>
            <a:r>
              <a:rPr kumimoji="1" lang="en-US" altLang="ko-KR" dirty="0"/>
              <a:t>	</a:t>
            </a:r>
            <a:r>
              <a:rPr kumimoji="1" lang="ko-KR" altLang="en-US" dirty="0"/>
              <a:t>이제 막 오픈하는 기업 및 </a:t>
            </a:r>
            <a:r>
              <a:rPr kumimoji="1" lang="en-US" altLang="ko-KR" dirty="0"/>
              <a:t>plant</a:t>
            </a:r>
            <a:r>
              <a:rPr kumimoji="1" lang="ko-KR" altLang="en-US" dirty="0"/>
              <a:t> 시장</a:t>
            </a:r>
            <a:endParaRPr lang="ko-Kore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8BF4775-98D2-2940-BF02-636A4D95FEDD}"/>
              </a:ext>
            </a:extLst>
          </p:cNvPr>
          <p:cNvSpPr/>
          <p:nvPr/>
        </p:nvSpPr>
        <p:spPr>
          <a:xfrm>
            <a:off x="1145108" y="4053864"/>
            <a:ext cx="39489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수무</a:t>
            </a:r>
            <a:r>
              <a:rPr lang="ko-KR" altLang="en-US" dirty="0"/>
              <a:t>  </a:t>
            </a:r>
            <a:r>
              <a:rPr lang="en-US" altLang="ko-KR" dirty="0"/>
              <a:t>-</a:t>
            </a:r>
            <a:r>
              <a:rPr lang="ko-KR" altLang="en-US" dirty="0"/>
              <a:t> 실내 디자인 웹 사이트</a:t>
            </a:r>
            <a:endParaRPr lang="ko-Kore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3B3D3B6-200C-E844-B817-7DD32B950C0E}"/>
              </a:ext>
            </a:extLst>
          </p:cNvPr>
          <p:cNvSpPr/>
          <p:nvPr/>
        </p:nvSpPr>
        <p:spPr>
          <a:xfrm>
            <a:off x="4205300" y="4513722"/>
            <a:ext cx="17774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ore-KR" altLang="en-US" dirty="0">
                <a:hlinkClick r:id="rId5"/>
              </a:rPr>
              <a:t>https://sumu.kr/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30577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91AADBB-C27D-8D4A-A6AF-2AE44D4B1253}"/>
              </a:ext>
            </a:extLst>
          </p:cNvPr>
          <p:cNvSpPr txBox="1"/>
          <p:nvPr/>
        </p:nvSpPr>
        <p:spPr>
          <a:xfrm>
            <a:off x="564356" y="627188"/>
            <a:ext cx="5531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디자인</a:t>
            </a:r>
            <a:r>
              <a:rPr kumimoji="1"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예시 </a:t>
            </a:r>
            <a:r>
              <a:rPr kumimoji="1"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kumimoji="1"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피그마</a:t>
            </a:r>
            <a:r>
              <a:rPr kumimoji="1"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사용</a:t>
            </a:r>
            <a:r>
              <a:rPr kumimoji="1"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endParaRPr kumimoji="1" lang="ko-Kore-KR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C6326635-6E87-3847-A3E0-51D449142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961" y="980834"/>
            <a:ext cx="9408039" cy="4991887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A752FD5-C391-004A-B95A-7AD1EC8576D4}"/>
              </a:ext>
            </a:extLst>
          </p:cNvPr>
          <p:cNvCxnSpPr>
            <a:cxnSpLocks/>
          </p:cNvCxnSpPr>
          <p:nvPr/>
        </p:nvCxnSpPr>
        <p:spPr>
          <a:xfrm flipH="1">
            <a:off x="1985963" y="2556163"/>
            <a:ext cx="2597944" cy="705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659CBE3C-2861-FD49-8EDB-AE7252F24B58}"/>
              </a:ext>
            </a:extLst>
          </p:cNvPr>
          <p:cNvCxnSpPr/>
          <p:nvPr/>
        </p:nvCxnSpPr>
        <p:spPr>
          <a:xfrm flipH="1" flipV="1">
            <a:off x="2214563" y="1900238"/>
            <a:ext cx="7329487" cy="142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8EB1C72E-5B1A-944D-8A00-1F0F87F3F50E}"/>
              </a:ext>
            </a:extLst>
          </p:cNvPr>
          <p:cNvCxnSpPr>
            <a:cxnSpLocks/>
          </p:cNvCxnSpPr>
          <p:nvPr/>
        </p:nvCxnSpPr>
        <p:spPr>
          <a:xfrm flipH="1">
            <a:off x="3498057" y="5429531"/>
            <a:ext cx="1883571" cy="1547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EEB857B8-40CC-6F43-9B11-17C5BE41625D}"/>
              </a:ext>
            </a:extLst>
          </p:cNvPr>
          <p:cNvGrpSpPr/>
          <p:nvPr/>
        </p:nvGrpSpPr>
        <p:grpSpPr>
          <a:xfrm>
            <a:off x="6471382" y="4728532"/>
            <a:ext cx="179280" cy="626040"/>
            <a:chOff x="6471382" y="4728532"/>
            <a:chExt cx="179280" cy="6260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53" name="잉크 52">
                  <a:extLst>
                    <a:ext uri="{FF2B5EF4-FFF2-40B4-BE49-F238E27FC236}">
                      <a16:creationId xmlns:a16="http://schemas.microsoft.com/office/drawing/2014/main" id="{C2E6FF16-F6E8-4540-92AC-5E3ECF8F632A}"/>
                    </a:ext>
                  </a:extLst>
                </p14:cNvPr>
                <p14:cNvContentPartPr/>
                <p14:nvPr/>
              </p14:nvContentPartPr>
              <p14:xfrm>
                <a:off x="6519982" y="4728532"/>
                <a:ext cx="36000" cy="595080"/>
              </p14:xfrm>
            </p:contentPart>
          </mc:Choice>
          <mc:Fallback>
            <p:pic>
              <p:nvPicPr>
                <p:cNvPr id="53" name="잉크 52">
                  <a:extLst>
                    <a:ext uri="{FF2B5EF4-FFF2-40B4-BE49-F238E27FC236}">
                      <a16:creationId xmlns:a16="http://schemas.microsoft.com/office/drawing/2014/main" id="{C2E6FF16-F6E8-4540-92AC-5E3ECF8F632A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511342" y="4719892"/>
                  <a:ext cx="53640" cy="612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54" name="잉크 53">
                  <a:extLst>
                    <a:ext uri="{FF2B5EF4-FFF2-40B4-BE49-F238E27FC236}">
                      <a16:creationId xmlns:a16="http://schemas.microsoft.com/office/drawing/2014/main" id="{B4F4DA84-E8D2-B646-A4C0-54578C568884}"/>
                    </a:ext>
                  </a:extLst>
                </p14:cNvPr>
                <p14:cNvContentPartPr/>
                <p14:nvPr/>
              </p14:nvContentPartPr>
              <p14:xfrm>
                <a:off x="6471382" y="5248372"/>
                <a:ext cx="179280" cy="106200"/>
              </p14:xfrm>
            </p:contentPart>
          </mc:Choice>
          <mc:Fallback>
            <p:pic>
              <p:nvPicPr>
                <p:cNvPr id="54" name="잉크 53">
                  <a:extLst>
                    <a:ext uri="{FF2B5EF4-FFF2-40B4-BE49-F238E27FC236}">
                      <a16:creationId xmlns:a16="http://schemas.microsoft.com/office/drawing/2014/main" id="{B4F4DA84-E8D2-B646-A4C0-54578C568884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462382" y="5239372"/>
                  <a:ext cx="196920" cy="1238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6" name="잉크 55">
                <a:extLst>
                  <a:ext uri="{FF2B5EF4-FFF2-40B4-BE49-F238E27FC236}">
                    <a16:creationId xmlns:a16="http://schemas.microsoft.com/office/drawing/2014/main" id="{780744B9-6C22-A040-A535-15CD5861D857}"/>
                  </a:ext>
                </a:extLst>
              </p14:cNvPr>
              <p14:cNvContentPartPr/>
              <p14:nvPr/>
            </p14:nvContentPartPr>
            <p14:xfrm>
              <a:off x="4817902" y="4776412"/>
              <a:ext cx="1729080" cy="759960"/>
            </p14:xfrm>
          </p:contentPart>
        </mc:Choice>
        <mc:Fallback>
          <p:pic>
            <p:nvPicPr>
              <p:cNvPr id="56" name="잉크 55">
                <a:extLst>
                  <a:ext uri="{FF2B5EF4-FFF2-40B4-BE49-F238E27FC236}">
                    <a16:creationId xmlns:a16="http://schemas.microsoft.com/office/drawing/2014/main" id="{780744B9-6C22-A040-A535-15CD5861D85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64262" y="4668772"/>
                <a:ext cx="1836720" cy="9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57" name="잉크 56">
                <a:extLst>
                  <a:ext uri="{FF2B5EF4-FFF2-40B4-BE49-F238E27FC236}">
                    <a16:creationId xmlns:a16="http://schemas.microsoft.com/office/drawing/2014/main" id="{67CC5326-BCDA-7043-8D96-DFE9D11BDAA6}"/>
                  </a:ext>
                </a:extLst>
              </p14:cNvPr>
              <p14:cNvContentPartPr/>
              <p14:nvPr/>
            </p14:nvContentPartPr>
            <p14:xfrm>
              <a:off x="4546102" y="2274772"/>
              <a:ext cx="2060640" cy="646200"/>
            </p14:xfrm>
          </p:contentPart>
        </mc:Choice>
        <mc:Fallback>
          <p:pic>
            <p:nvPicPr>
              <p:cNvPr id="57" name="잉크 56">
                <a:extLst>
                  <a:ext uri="{FF2B5EF4-FFF2-40B4-BE49-F238E27FC236}">
                    <a16:creationId xmlns:a16="http://schemas.microsoft.com/office/drawing/2014/main" id="{67CC5326-BCDA-7043-8D96-DFE9D11BDAA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492462" y="2167132"/>
                <a:ext cx="2168280" cy="861840"/>
              </a:xfrm>
              <a:prstGeom prst="rect">
                <a:avLst/>
              </a:prstGeom>
            </p:spPr>
          </p:pic>
        </mc:Fallback>
      </mc:AlternateContent>
      <p:sp>
        <p:nvSpPr>
          <p:cNvPr id="58" name="TextBox 57">
            <a:extLst>
              <a:ext uri="{FF2B5EF4-FFF2-40B4-BE49-F238E27FC236}">
                <a16:creationId xmlns:a16="http://schemas.microsoft.com/office/drawing/2014/main" id="{712B152E-2533-D847-83A7-E71EA4301B06}"/>
              </a:ext>
            </a:extLst>
          </p:cNvPr>
          <p:cNvSpPr txBox="1"/>
          <p:nvPr/>
        </p:nvSpPr>
        <p:spPr>
          <a:xfrm>
            <a:off x="472539" y="1536002"/>
            <a:ext cx="2371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Bar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조정하여 </a:t>
            </a:r>
            <a:r>
              <a:rPr kumimoji="1" lang="en-US" altLang="ko-KR" dirty="0"/>
              <a:t>transform</a:t>
            </a:r>
            <a:r>
              <a:rPr kumimoji="1" lang="ko-KR" altLang="en-US" dirty="0"/>
              <a:t> 조절</a:t>
            </a:r>
            <a:endParaRPr kumimoji="1" lang="ko-Kore-KR" alt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C84951B-8892-F342-921E-4E3905ABA44F}"/>
              </a:ext>
            </a:extLst>
          </p:cNvPr>
          <p:cNvSpPr txBox="1"/>
          <p:nvPr/>
        </p:nvSpPr>
        <p:spPr>
          <a:xfrm>
            <a:off x="239176" y="3038420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문 느낌</a:t>
            </a:r>
            <a:endParaRPr kumimoji="1" lang="en-US" altLang="ko-KR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49D79E7-C29D-6E4E-ACAD-0C503142273A}"/>
              </a:ext>
            </a:extLst>
          </p:cNvPr>
          <p:cNvSpPr txBox="1"/>
          <p:nvPr/>
        </p:nvSpPr>
        <p:spPr>
          <a:xfrm>
            <a:off x="146445" y="5190140"/>
            <a:ext cx="3351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대각선이 </a:t>
            </a:r>
            <a:r>
              <a:rPr kumimoji="1" lang="ko-KR" altLang="en-US" dirty="0" err="1"/>
              <a:t>수평하게</a:t>
            </a:r>
            <a:r>
              <a:rPr kumimoji="1" lang="ko-KR" altLang="en-US" dirty="0"/>
              <a:t> 변하면서 닫히는 느낌</a:t>
            </a:r>
            <a:r>
              <a:rPr kumimoji="1" lang="en-US" altLang="ko-KR" dirty="0"/>
              <a:t>..?</a:t>
            </a:r>
            <a:r>
              <a:rPr kumimoji="1" lang="ko-KR" altLang="en-US" dirty="0"/>
              <a:t>을 주고자 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42556889"/>
      </p:ext>
    </p:extLst>
  </p:cSld>
  <p:clrMapOvr>
    <a:masterClrMapping/>
  </p:clrMapOvr>
</p:sld>
</file>

<file path=ppt/theme/theme1.xml><?xml version="1.0" encoding="utf-8"?>
<a:theme xmlns:a="http://schemas.openxmlformats.org/drawingml/2006/main" name="ArchVTI">
  <a:themeElements>
    <a:clrScheme name="AnalogousFromLightSeedLeftStep">
      <a:dk1>
        <a:srgbClr val="000000"/>
      </a:dk1>
      <a:lt1>
        <a:srgbClr val="FFFFFF"/>
      </a:lt1>
      <a:dk2>
        <a:srgbClr val="412428"/>
      </a:dk2>
      <a:lt2>
        <a:srgbClr val="E2E5E8"/>
      </a:lt2>
      <a:accent1>
        <a:srgbClr val="DE8F2E"/>
      </a:accent1>
      <a:accent2>
        <a:srgbClr val="E56753"/>
      </a:accent2>
      <a:accent3>
        <a:srgbClr val="EA7294"/>
      </a:accent3>
      <a:accent4>
        <a:srgbClr val="E553B9"/>
      </a:accent4>
      <a:accent5>
        <a:srgbClr val="DC72EA"/>
      </a:accent5>
      <a:accent6>
        <a:srgbClr val="9853E5"/>
      </a:accent6>
      <a:hlink>
        <a:srgbClr val="6383AB"/>
      </a:hlink>
      <a:folHlink>
        <a:srgbClr val="7F7F7F"/>
      </a:folHlink>
    </a:clrScheme>
    <a:fontScheme name="Custom 16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154</Words>
  <Application>Microsoft Macintosh PowerPoint</Application>
  <PresentationFormat>와이드스크린</PresentationFormat>
  <Paragraphs>24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Apple SD Gothic Neo</vt:lpstr>
      <vt:lpstr>AvenirNext LT Pro Medium</vt:lpstr>
      <vt:lpstr>Gulim</vt:lpstr>
      <vt:lpstr>Malgun Gothic</vt:lpstr>
      <vt:lpstr>Malgun Gothic Semilight</vt:lpstr>
      <vt:lpstr>Arial</vt:lpstr>
      <vt:lpstr>Calibri</vt:lpstr>
      <vt:lpstr>ArchVTI</vt:lpstr>
      <vt:lpstr>PowerPoint 프레젠테이션</vt:lpstr>
      <vt:lpstr>제작 목적</vt:lpstr>
      <vt:lpstr>Reference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준영</dc:creator>
  <cp:lastModifiedBy>박 준영</cp:lastModifiedBy>
  <cp:revision>7</cp:revision>
  <dcterms:created xsi:type="dcterms:W3CDTF">2021-05-28T11:23:38Z</dcterms:created>
  <dcterms:modified xsi:type="dcterms:W3CDTF">2021-05-28T12:48:21Z</dcterms:modified>
</cp:coreProperties>
</file>

<file path=docProps/thumbnail.jpeg>
</file>